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Source Sans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4" roundtripDataSignature="AMtx7mh9cE+NkxvVIpdv+E3szVIn5gMT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bold.fntdata"/><Relationship Id="rId30" Type="http://schemas.openxmlformats.org/officeDocument/2006/relationships/font" Target="fonts/SourceSans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Sans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874204bf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b874204bf5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874204bf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1b874204bf5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874204bf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1b874204bf5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b874204bf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b874204bf5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874204bf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1b874204bf5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b898ae8a7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1b898ae8a79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b8929fec8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1b8929fec84_2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b88b3f14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1b88b3f1475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b874204bf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1b874204bf5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874204bf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1b874204bf5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b874204bf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1b874204bf5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be4b1a469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1be4b1a4691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be4b1a46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1be4b1a469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874204b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b874204bf5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874204bf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1b874204bf5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874204bf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b874204bf5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874204bf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1b874204bf5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>
            <a:alpha val="49411"/>
          </a:srgb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15" Type="http://schemas.openxmlformats.org/officeDocument/2006/relationships/image" Target="../media/image3.png"/><Relationship Id="rId14" Type="http://schemas.openxmlformats.org/officeDocument/2006/relationships/image" Target="../media/image1.png"/><Relationship Id="rId17" Type="http://schemas.openxmlformats.org/officeDocument/2006/relationships/image" Target="../media/image16.png"/><Relationship Id="rId16" Type="http://schemas.openxmlformats.org/officeDocument/2006/relationships/image" Target="../media/image18.png"/><Relationship Id="rId5" Type="http://schemas.openxmlformats.org/officeDocument/2006/relationships/image" Target="../media/image12.png"/><Relationship Id="rId19" Type="http://schemas.openxmlformats.org/officeDocument/2006/relationships/image" Target="../media/image14.jpg"/><Relationship Id="rId6" Type="http://schemas.openxmlformats.org/officeDocument/2006/relationships/image" Target="../media/image2.png"/><Relationship Id="rId18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509788" y="1515625"/>
            <a:ext cx="519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MAKE-IT</a:t>
            </a:r>
            <a:endParaRPr b="0" i="0" sz="5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-KR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크라우드 펀딩 프로젝트</a:t>
            </a:r>
            <a:endParaRPr b="0" i="0" sz="22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664350" y="4559275"/>
            <a:ext cx="486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4조_김지영, 김지우, 김혜나, 이제호, 임재헌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874204bf5_0_26"/>
          <p:cNvSpPr/>
          <p:nvPr/>
        </p:nvSpPr>
        <p:spPr>
          <a:xfrm>
            <a:off x="-21771" y="0"/>
            <a:ext cx="12213900" cy="685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g1b874204bf5_0_26"/>
          <p:cNvSpPr txBox="1"/>
          <p:nvPr/>
        </p:nvSpPr>
        <p:spPr>
          <a:xfrm>
            <a:off x="3859500" y="3013500"/>
            <a:ext cx="4473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프로세스 상세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b874204bf5_0_176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5" name="Google Shape;255;g1b874204bf5_0_176"/>
          <p:cNvGrpSpPr/>
          <p:nvPr/>
        </p:nvGrpSpPr>
        <p:grpSpPr>
          <a:xfrm>
            <a:off x="4045739" y="188165"/>
            <a:ext cx="4100526" cy="831000"/>
            <a:chOff x="3067407" y="188165"/>
            <a:chExt cx="4100526" cy="831000"/>
          </a:xfrm>
        </p:grpSpPr>
        <p:sp>
          <p:nvSpPr>
            <p:cNvPr id="256" name="Google Shape;256;g1b874204bf5_0_176"/>
            <p:cNvSpPr/>
            <p:nvPr/>
          </p:nvSpPr>
          <p:spPr>
            <a:xfrm>
              <a:off x="3970533" y="326668"/>
              <a:ext cx="319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설계 ERD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1b874204bf5_0_176"/>
            <p:cNvSpPr txBox="1"/>
            <p:nvPr/>
          </p:nvSpPr>
          <p:spPr>
            <a:xfrm>
              <a:off x="3067407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8" name="Google Shape;258;g1b874204bf5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613" y="1048556"/>
            <a:ext cx="8650632" cy="58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b874204bf5_0_176"/>
          <p:cNvSpPr/>
          <p:nvPr/>
        </p:nvSpPr>
        <p:spPr>
          <a:xfrm>
            <a:off x="5316627" y="2618116"/>
            <a:ext cx="1596000" cy="823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</a:t>
            </a:r>
            <a:endParaRPr b="0" i="0" sz="2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b874204bf5_0_176"/>
          <p:cNvSpPr/>
          <p:nvPr/>
        </p:nvSpPr>
        <p:spPr>
          <a:xfrm>
            <a:off x="5217424" y="4675517"/>
            <a:ext cx="1626000" cy="612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b874204bf5_0_176"/>
          <p:cNvSpPr/>
          <p:nvPr/>
        </p:nvSpPr>
        <p:spPr>
          <a:xfrm>
            <a:off x="3099639" y="4727275"/>
            <a:ext cx="1587300" cy="564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스토어</a:t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b874204bf5_0_176"/>
          <p:cNvSpPr/>
          <p:nvPr/>
        </p:nvSpPr>
        <p:spPr>
          <a:xfrm>
            <a:off x="3142771" y="2863970"/>
            <a:ext cx="1544100" cy="42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쿠폰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b874204bf5_0_176"/>
          <p:cNvSpPr/>
          <p:nvPr/>
        </p:nvSpPr>
        <p:spPr>
          <a:xfrm>
            <a:off x="5320941" y="3976777"/>
            <a:ext cx="1449300" cy="194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팔로우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b874204bf5_0_176"/>
          <p:cNvSpPr/>
          <p:nvPr/>
        </p:nvSpPr>
        <p:spPr>
          <a:xfrm>
            <a:off x="7913178" y="4636698"/>
            <a:ext cx="1682100" cy="685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b874204bf5_0_176"/>
          <p:cNvSpPr/>
          <p:nvPr/>
        </p:nvSpPr>
        <p:spPr>
          <a:xfrm>
            <a:off x="3254914" y="1427672"/>
            <a:ext cx="1721100" cy="357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 후기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b874204bf5_0_176"/>
          <p:cNvSpPr/>
          <p:nvPr/>
        </p:nvSpPr>
        <p:spPr>
          <a:xfrm>
            <a:off x="5402892" y="1410419"/>
            <a:ext cx="1596000" cy="301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 옵션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b874204bf5_0_176"/>
          <p:cNvSpPr/>
          <p:nvPr/>
        </p:nvSpPr>
        <p:spPr>
          <a:xfrm>
            <a:off x="7913178" y="1500996"/>
            <a:ext cx="1488000" cy="263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 찜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b874204bf5_0_176"/>
          <p:cNvSpPr/>
          <p:nvPr/>
        </p:nvSpPr>
        <p:spPr>
          <a:xfrm>
            <a:off x="8150405" y="2937294"/>
            <a:ext cx="1613100" cy="340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 문의글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b874204bf5_0_176"/>
          <p:cNvSpPr/>
          <p:nvPr/>
        </p:nvSpPr>
        <p:spPr>
          <a:xfrm>
            <a:off x="1443367" y="4157932"/>
            <a:ext cx="1522500" cy="271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스토어 찜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1b874204bf5_0_176"/>
          <p:cNvSpPr/>
          <p:nvPr/>
        </p:nvSpPr>
        <p:spPr>
          <a:xfrm>
            <a:off x="3022001" y="6142008"/>
            <a:ext cx="1746900" cy="401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스토어 후기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b874204bf5_0_176"/>
          <p:cNvSpPr/>
          <p:nvPr/>
        </p:nvSpPr>
        <p:spPr>
          <a:xfrm>
            <a:off x="5238990" y="6012611"/>
            <a:ext cx="1552800" cy="530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문의 게시판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b874204bf5_0_176"/>
          <p:cNvSpPr/>
          <p:nvPr/>
        </p:nvSpPr>
        <p:spPr>
          <a:xfrm>
            <a:off x="7749276" y="6025551"/>
            <a:ext cx="1604400" cy="42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874204bf5_0_198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8" name="Google Shape;278;g1b874204bf5_0_198"/>
          <p:cNvGrpSpPr/>
          <p:nvPr/>
        </p:nvGrpSpPr>
        <p:grpSpPr>
          <a:xfrm>
            <a:off x="4105427" y="188165"/>
            <a:ext cx="3981257" cy="831000"/>
            <a:chOff x="3819245" y="188165"/>
            <a:chExt cx="3981257" cy="831000"/>
          </a:xfrm>
        </p:grpSpPr>
        <p:sp>
          <p:nvSpPr>
            <p:cNvPr id="279" name="Google Shape;279;g1b874204bf5_0_198"/>
            <p:cNvSpPr/>
            <p:nvPr/>
          </p:nvSpPr>
          <p:spPr>
            <a:xfrm>
              <a:off x="4603102" y="315460"/>
              <a:ext cx="319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구현 ERD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1b874204bf5_0_198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1" name="Google Shape;281;g1b874204bf5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675" y="1087587"/>
            <a:ext cx="8138659" cy="553403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b874204bf5_0_198"/>
          <p:cNvSpPr/>
          <p:nvPr/>
        </p:nvSpPr>
        <p:spPr>
          <a:xfrm>
            <a:off x="4189450" y="1476375"/>
            <a:ext cx="1651500" cy="45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 후기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b874204bf5_0_198"/>
          <p:cNvSpPr/>
          <p:nvPr/>
        </p:nvSpPr>
        <p:spPr>
          <a:xfrm>
            <a:off x="6078900" y="1171575"/>
            <a:ext cx="17043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</a:t>
            </a:r>
            <a:r>
              <a:rPr lang="ko-KR">
                <a:solidFill>
                  <a:srgbClr val="7F7F7F"/>
                </a:solidFill>
              </a:rPr>
              <a:t>드</a:t>
            </a:r>
            <a:r>
              <a:rPr b="0" i="0" lang="ko-KR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7F7F7F"/>
                </a:solidFill>
              </a:rPr>
              <a:t>옵션 예비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b874204bf5_0_198"/>
          <p:cNvSpPr/>
          <p:nvPr/>
        </p:nvSpPr>
        <p:spPr>
          <a:xfrm>
            <a:off x="6078900" y="1734575"/>
            <a:ext cx="1704300" cy="45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펀드 옵션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b874204bf5_0_198"/>
          <p:cNvSpPr/>
          <p:nvPr/>
        </p:nvSpPr>
        <p:spPr>
          <a:xfrm>
            <a:off x="6078900" y="2344175"/>
            <a:ext cx="1768200" cy="1084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펀딩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b874204bf5_0_198"/>
          <p:cNvSpPr/>
          <p:nvPr/>
        </p:nvSpPr>
        <p:spPr>
          <a:xfrm>
            <a:off x="8315125" y="1171575"/>
            <a:ext cx="15006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펀딩 팀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1b874204bf5_0_198"/>
          <p:cNvSpPr/>
          <p:nvPr/>
        </p:nvSpPr>
        <p:spPr>
          <a:xfrm>
            <a:off x="8315125" y="1734575"/>
            <a:ext cx="1416600" cy="271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펀딩 찜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b874204bf5_0_198"/>
          <p:cNvSpPr/>
          <p:nvPr/>
        </p:nvSpPr>
        <p:spPr>
          <a:xfrm>
            <a:off x="8315125" y="2200975"/>
            <a:ext cx="1704300" cy="45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펀딩 문의글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b874204bf5_0_198"/>
          <p:cNvSpPr/>
          <p:nvPr/>
        </p:nvSpPr>
        <p:spPr>
          <a:xfrm>
            <a:off x="8352450" y="2937975"/>
            <a:ext cx="17043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펀딩 문의 답변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b874204bf5_0_198"/>
          <p:cNvSpPr/>
          <p:nvPr/>
        </p:nvSpPr>
        <p:spPr>
          <a:xfrm>
            <a:off x="8352450" y="3479400"/>
            <a:ext cx="1704300" cy="868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결제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b874204bf5_0_198"/>
          <p:cNvSpPr/>
          <p:nvPr/>
        </p:nvSpPr>
        <p:spPr>
          <a:xfrm>
            <a:off x="6287275" y="3781075"/>
            <a:ext cx="1363800" cy="271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팔로우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b874204bf5_0_198"/>
          <p:cNvSpPr/>
          <p:nvPr/>
        </p:nvSpPr>
        <p:spPr>
          <a:xfrm>
            <a:off x="4189450" y="2200975"/>
            <a:ext cx="1704300" cy="271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펀드 서포터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b874204bf5_0_198"/>
          <p:cNvSpPr/>
          <p:nvPr/>
        </p:nvSpPr>
        <p:spPr>
          <a:xfrm>
            <a:off x="4189450" y="2788925"/>
            <a:ext cx="1704300" cy="51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쿠폰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1b874204bf5_0_198"/>
          <p:cNvSpPr/>
          <p:nvPr/>
        </p:nvSpPr>
        <p:spPr>
          <a:xfrm>
            <a:off x="2293775" y="1889075"/>
            <a:ext cx="1704300" cy="1084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펀딩 예비 등록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b874204bf5_0_198"/>
          <p:cNvSpPr/>
          <p:nvPr/>
        </p:nvSpPr>
        <p:spPr>
          <a:xfrm>
            <a:off x="4265650" y="3781075"/>
            <a:ext cx="1500600" cy="21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나의 쿠폰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1b874204bf5_0_198"/>
          <p:cNvSpPr/>
          <p:nvPr/>
        </p:nvSpPr>
        <p:spPr>
          <a:xfrm>
            <a:off x="2293775" y="4511975"/>
            <a:ext cx="1500600" cy="21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스토어 찜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1b874204bf5_0_198"/>
          <p:cNvSpPr/>
          <p:nvPr/>
        </p:nvSpPr>
        <p:spPr>
          <a:xfrm>
            <a:off x="2072850" y="4894525"/>
            <a:ext cx="1768200" cy="271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스토어 옵션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b874204bf5_0_198"/>
          <p:cNvSpPr/>
          <p:nvPr/>
        </p:nvSpPr>
        <p:spPr>
          <a:xfrm>
            <a:off x="4105425" y="4435775"/>
            <a:ext cx="1704300" cy="6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스토어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b874204bf5_0_198"/>
          <p:cNvSpPr/>
          <p:nvPr/>
        </p:nvSpPr>
        <p:spPr>
          <a:xfrm>
            <a:off x="6120775" y="4404675"/>
            <a:ext cx="1651500" cy="601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회원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b874204bf5_0_198"/>
          <p:cNvSpPr/>
          <p:nvPr/>
        </p:nvSpPr>
        <p:spPr>
          <a:xfrm>
            <a:off x="8315125" y="4521525"/>
            <a:ext cx="1547400" cy="3303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카드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b874204bf5_0_198"/>
          <p:cNvSpPr/>
          <p:nvPr/>
        </p:nvSpPr>
        <p:spPr>
          <a:xfrm>
            <a:off x="8315125" y="5025150"/>
            <a:ext cx="1651500" cy="55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공지 사항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b874204bf5_0_198"/>
          <p:cNvSpPr/>
          <p:nvPr/>
        </p:nvSpPr>
        <p:spPr>
          <a:xfrm>
            <a:off x="4105425" y="5367450"/>
            <a:ext cx="1768200" cy="3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스토어 후기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b874204bf5_0_198"/>
          <p:cNvSpPr/>
          <p:nvPr/>
        </p:nvSpPr>
        <p:spPr>
          <a:xfrm>
            <a:off x="4105425" y="5999125"/>
            <a:ext cx="1704300" cy="45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광고 주문 내역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b874204bf5_0_198"/>
          <p:cNvSpPr/>
          <p:nvPr/>
        </p:nvSpPr>
        <p:spPr>
          <a:xfrm>
            <a:off x="6218875" y="5292900"/>
            <a:ext cx="1500600" cy="51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문의 게시판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b874204bf5_0_198"/>
          <p:cNvSpPr/>
          <p:nvPr/>
        </p:nvSpPr>
        <p:spPr>
          <a:xfrm>
            <a:off x="6120775" y="6076975"/>
            <a:ext cx="1651500" cy="51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광고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b874204bf5_0_198"/>
          <p:cNvSpPr/>
          <p:nvPr/>
        </p:nvSpPr>
        <p:spPr>
          <a:xfrm>
            <a:off x="8338525" y="5762425"/>
            <a:ext cx="1500600" cy="271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공지사항 좋아요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b874204bf5_0_198"/>
          <p:cNvSpPr/>
          <p:nvPr/>
        </p:nvSpPr>
        <p:spPr>
          <a:xfrm>
            <a:off x="8338525" y="6120475"/>
            <a:ext cx="1651500" cy="455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7F7F7F"/>
                </a:solidFill>
              </a:rPr>
              <a:t>채팅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874204bf5_0_205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3" name="Google Shape;313;g1b874204bf5_0_205"/>
          <p:cNvGrpSpPr/>
          <p:nvPr/>
        </p:nvGrpSpPr>
        <p:grpSpPr>
          <a:xfrm>
            <a:off x="3876827" y="188165"/>
            <a:ext cx="4170847" cy="831000"/>
            <a:chOff x="3819245" y="188165"/>
            <a:chExt cx="4170847" cy="831000"/>
          </a:xfrm>
        </p:grpSpPr>
        <p:sp>
          <p:nvSpPr>
            <p:cNvPr id="314" name="Google Shape;314;g1b874204bf5_0_205"/>
            <p:cNvSpPr/>
            <p:nvPr/>
          </p:nvSpPr>
          <p:spPr>
            <a:xfrm>
              <a:off x="4603092" y="315450"/>
              <a:ext cx="338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구현 ERD - 상세 (</a:t>
              </a:r>
              <a:r>
                <a:rPr lang="ko-KR" sz="2400">
                  <a:solidFill>
                    <a:srgbClr val="595959"/>
                  </a:solidFill>
                </a:rPr>
                <a:t>메인)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1b874204bf5_0_205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6" name="Google Shape;316;g1b874204bf5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663" y="1142037"/>
            <a:ext cx="9954680" cy="553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b874204bf5_0_212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2" name="Google Shape;322;g1b874204bf5_0_212"/>
          <p:cNvGrpSpPr/>
          <p:nvPr/>
        </p:nvGrpSpPr>
        <p:grpSpPr>
          <a:xfrm>
            <a:off x="3876827" y="188165"/>
            <a:ext cx="4180147" cy="831000"/>
            <a:chOff x="3819245" y="188165"/>
            <a:chExt cx="4180147" cy="831000"/>
          </a:xfrm>
        </p:grpSpPr>
        <p:sp>
          <p:nvSpPr>
            <p:cNvPr id="323" name="Google Shape;323;g1b874204bf5_0_212"/>
            <p:cNvSpPr/>
            <p:nvPr/>
          </p:nvSpPr>
          <p:spPr>
            <a:xfrm>
              <a:off x="4603092" y="315450"/>
              <a:ext cx="339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구현 ERD - 상세 (</a:t>
              </a:r>
              <a:r>
                <a:rPr lang="ko-KR" sz="2400">
                  <a:solidFill>
                    <a:srgbClr val="595959"/>
                  </a:solidFill>
                </a:rPr>
                <a:t>펀딩)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1b874204bf5_0_212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5" name="Google Shape;325;g1b874204bf5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50" y="1112487"/>
            <a:ext cx="9533950" cy="553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b898ae8a79_6_0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1" name="Google Shape;331;g1b898ae8a79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900" y="1192700"/>
            <a:ext cx="9856300" cy="5466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g1b898ae8a79_6_0"/>
          <p:cNvGrpSpPr/>
          <p:nvPr/>
        </p:nvGrpSpPr>
        <p:grpSpPr>
          <a:xfrm>
            <a:off x="3876827" y="188165"/>
            <a:ext cx="4529948" cy="831000"/>
            <a:chOff x="3819245" y="188165"/>
            <a:chExt cx="4529948" cy="831000"/>
          </a:xfrm>
        </p:grpSpPr>
        <p:sp>
          <p:nvSpPr>
            <p:cNvPr id="333" name="Google Shape;333;g1b898ae8a79_6_0"/>
            <p:cNvSpPr/>
            <p:nvPr/>
          </p:nvSpPr>
          <p:spPr>
            <a:xfrm>
              <a:off x="4603093" y="315450"/>
              <a:ext cx="374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구현 ERD - 상세 (</a:t>
              </a:r>
              <a:r>
                <a:rPr lang="ko-KR" sz="2400">
                  <a:solidFill>
                    <a:srgbClr val="595959"/>
                  </a:solidFill>
                </a:rPr>
                <a:t>스토어</a:t>
              </a:r>
              <a:r>
                <a:rPr lang="ko-KR" sz="2400">
                  <a:solidFill>
                    <a:srgbClr val="595959"/>
                  </a:solidFill>
                </a:rPr>
                <a:t>)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b898ae8a79_6_0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8929fec84_2_3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0" name="Google Shape;340;g1b8929fec84_2_3"/>
          <p:cNvGrpSpPr/>
          <p:nvPr/>
        </p:nvGrpSpPr>
        <p:grpSpPr>
          <a:xfrm>
            <a:off x="4105427" y="188165"/>
            <a:ext cx="4508647" cy="831000"/>
            <a:chOff x="3819245" y="188165"/>
            <a:chExt cx="4508647" cy="831000"/>
          </a:xfrm>
        </p:grpSpPr>
        <p:sp>
          <p:nvSpPr>
            <p:cNvPr id="341" name="Google Shape;341;g1b8929fec84_2_3"/>
            <p:cNvSpPr/>
            <p:nvPr/>
          </p:nvSpPr>
          <p:spPr>
            <a:xfrm>
              <a:off x="4603092" y="315450"/>
              <a:ext cx="372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구현 ERD - 상세(</a:t>
              </a:r>
              <a:r>
                <a:rPr lang="ko-KR" sz="2400">
                  <a:solidFill>
                    <a:srgbClr val="595959"/>
                  </a:solidFill>
                </a:rPr>
                <a:t>회원</a:t>
              </a:r>
              <a:r>
                <a:rPr lang="ko-KR" sz="2400">
                  <a:solidFill>
                    <a:srgbClr val="595959"/>
                  </a:solidFill>
                </a:rPr>
                <a:t>)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1b8929fec84_2_3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3" name="Google Shape;343;g1b8929fec84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88" y="1161562"/>
            <a:ext cx="6893613" cy="553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b88b3f1475_0_54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9" name="Google Shape;349;g1b88b3f1475_0_54"/>
          <p:cNvGrpSpPr/>
          <p:nvPr/>
        </p:nvGrpSpPr>
        <p:grpSpPr>
          <a:xfrm>
            <a:off x="4105427" y="188165"/>
            <a:ext cx="4425547" cy="831000"/>
            <a:chOff x="3819245" y="188165"/>
            <a:chExt cx="4425547" cy="831000"/>
          </a:xfrm>
        </p:grpSpPr>
        <p:sp>
          <p:nvSpPr>
            <p:cNvPr id="350" name="Google Shape;350;g1b88b3f1475_0_54"/>
            <p:cNvSpPr/>
            <p:nvPr/>
          </p:nvSpPr>
          <p:spPr>
            <a:xfrm>
              <a:off x="4603092" y="315450"/>
              <a:ext cx="364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rgbClr val="595959"/>
                  </a:solidFill>
                </a:rPr>
                <a:t>Workspace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1b88b3f1475_0_54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-KR" sz="4800">
                  <a:solidFill>
                    <a:srgbClr val="64DECF"/>
                  </a:solidFill>
                </a:rPr>
                <a:t>2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2" name="Google Shape;352;g1b88b3f1475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50" y="1142050"/>
            <a:ext cx="7694325" cy="553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874204bf5_0_99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8" name="Google Shape;358;g1b874204bf5_0_99"/>
          <p:cNvGrpSpPr/>
          <p:nvPr/>
        </p:nvGrpSpPr>
        <p:grpSpPr>
          <a:xfrm>
            <a:off x="4105358" y="188175"/>
            <a:ext cx="4797681" cy="831000"/>
            <a:chOff x="3819245" y="188165"/>
            <a:chExt cx="4600768" cy="831000"/>
          </a:xfrm>
        </p:grpSpPr>
        <p:sp>
          <p:nvSpPr>
            <p:cNvPr id="359" name="Google Shape;359;g1b874204bf5_0_99"/>
            <p:cNvSpPr/>
            <p:nvPr/>
          </p:nvSpPr>
          <p:spPr>
            <a:xfrm>
              <a:off x="4603113" y="315465"/>
              <a:ext cx="3816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400">
                  <a:solidFill>
                    <a:srgbClr val="595959"/>
                  </a:solidFill>
                </a:rPr>
                <a:t>주요 </a:t>
              </a: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프로세스 흐름도(</a:t>
              </a:r>
              <a:r>
                <a:rPr lang="ko-KR" sz="2400">
                  <a:solidFill>
                    <a:srgbClr val="595959"/>
                  </a:solidFill>
                </a:rPr>
                <a:t>1)</a:t>
              </a:r>
              <a:endPara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b874204bf5_0_99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-KR" sz="4800">
                  <a:solidFill>
                    <a:srgbClr val="64DECF"/>
                  </a:solidFill>
                </a:rPr>
                <a:t>3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g1b874204bf5_0_99"/>
          <p:cNvSpPr/>
          <p:nvPr/>
        </p:nvSpPr>
        <p:spPr>
          <a:xfrm>
            <a:off x="4104563" y="1131325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회원가입</a:t>
            </a:r>
            <a:endParaRPr sz="1300"/>
          </a:p>
        </p:txBody>
      </p:sp>
      <p:sp>
        <p:nvSpPr>
          <p:cNvPr id="362" name="Google Shape;362;g1b874204bf5_0_99"/>
          <p:cNvSpPr/>
          <p:nvPr/>
        </p:nvSpPr>
        <p:spPr>
          <a:xfrm>
            <a:off x="4134688" y="5313163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펀딩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주문결제</a:t>
            </a:r>
            <a:endParaRPr sz="1300"/>
          </a:p>
        </p:txBody>
      </p:sp>
      <p:sp>
        <p:nvSpPr>
          <p:cNvPr id="363" name="Google Shape;363;g1b874204bf5_0_99"/>
          <p:cNvSpPr/>
          <p:nvPr/>
        </p:nvSpPr>
        <p:spPr>
          <a:xfrm>
            <a:off x="4134688" y="3657275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찜하기</a:t>
            </a:r>
            <a:endParaRPr sz="1300"/>
          </a:p>
        </p:txBody>
      </p:sp>
      <p:sp>
        <p:nvSpPr>
          <p:cNvPr id="364" name="Google Shape;364;g1b874204bf5_0_99"/>
          <p:cNvSpPr/>
          <p:nvPr/>
        </p:nvSpPr>
        <p:spPr>
          <a:xfrm>
            <a:off x="7009951" y="4805150"/>
            <a:ext cx="1347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사용자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인증</a:t>
            </a:r>
            <a:endParaRPr sz="1300"/>
          </a:p>
        </p:txBody>
      </p:sp>
      <p:sp>
        <p:nvSpPr>
          <p:cNvPr id="365" name="Google Shape;365;g1b874204bf5_0_99"/>
          <p:cNvSpPr/>
          <p:nvPr/>
        </p:nvSpPr>
        <p:spPr>
          <a:xfrm>
            <a:off x="4134688" y="4485225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펀딩등록</a:t>
            </a:r>
            <a:endParaRPr sz="1300"/>
          </a:p>
        </p:txBody>
      </p:sp>
      <p:pic>
        <p:nvPicPr>
          <p:cNvPr id="366" name="Google Shape;366;g1b874204bf5_0_99"/>
          <p:cNvPicPr preferRelativeResize="0"/>
          <p:nvPr/>
        </p:nvPicPr>
        <p:blipFill rotWithShape="1">
          <a:blip r:embed="rId3">
            <a:alphaModFix/>
          </a:blip>
          <a:srcRect b="0" l="28040" r="23903" t="0"/>
          <a:stretch/>
        </p:blipFill>
        <p:spPr>
          <a:xfrm>
            <a:off x="1767938" y="4804213"/>
            <a:ext cx="489650" cy="11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b874204bf5_0_99"/>
          <p:cNvPicPr preferRelativeResize="0"/>
          <p:nvPr/>
        </p:nvPicPr>
        <p:blipFill rotWithShape="1">
          <a:blip r:embed="rId4">
            <a:alphaModFix/>
          </a:blip>
          <a:srcRect b="0" l="25867" r="25862" t="0"/>
          <a:stretch/>
        </p:blipFill>
        <p:spPr>
          <a:xfrm>
            <a:off x="1767962" y="1207525"/>
            <a:ext cx="489650" cy="11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b874204bf5_0_99"/>
          <p:cNvSpPr/>
          <p:nvPr/>
        </p:nvSpPr>
        <p:spPr>
          <a:xfrm>
            <a:off x="6365350" y="2313638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상세조회</a:t>
            </a:r>
            <a:endParaRPr sz="1300"/>
          </a:p>
        </p:txBody>
      </p:sp>
      <p:sp>
        <p:nvSpPr>
          <p:cNvPr id="369" name="Google Shape;369;g1b874204bf5_0_99"/>
          <p:cNvSpPr/>
          <p:nvPr/>
        </p:nvSpPr>
        <p:spPr>
          <a:xfrm>
            <a:off x="4104563" y="1959263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펀딩조회</a:t>
            </a:r>
            <a:endParaRPr sz="1300"/>
          </a:p>
        </p:txBody>
      </p:sp>
      <p:sp>
        <p:nvSpPr>
          <p:cNvPr id="370" name="Google Shape;370;g1b874204bf5_0_99"/>
          <p:cNvSpPr/>
          <p:nvPr/>
        </p:nvSpPr>
        <p:spPr>
          <a:xfrm>
            <a:off x="4104563" y="2787213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스토어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조회</a:t>
            </a:r>
            <a:endParaRPr sz="1300"/>
          </a:p>
        </p:txBody>
      </p:sp>
      <p:sp>
        <p:nvSpPr>
          <p:cNvPr id="371" name="Google Shape;371;g1b874204bf5_0_99"/>
          <p:cNvSpPr txBox="1"/>
          <p:nvPr/>
        </p:nvSpPr>
        <p:spPr>
          <a:xfrm>
            <a:off x="1726575" y="2433350"/>
            <a:ext cx="5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고객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g1b874204bf5_0_99"/>
          <p:cNvSpPr txBox="1"/>
          <p:nvPr/>
        </p:nvSpPr>
        <p:spPr>
          <a:xfrm>
            <a:off x="1726575" y="6243350"/>
            <a:ext cx="5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3" name="Google Shape;373;g1b874204bf5_0_99"/>
          <p:cNvCxnSpPr>
            <a:stCxn id="366" idx="0"/>
            <a:endCxn id="371" idx="2"/>
          </p:cNvCxnSpPr>
          <p:nvPr/>
        </p:nvCxnSpPr>
        <p:spPr>
          <a:xfrm rot="10800000">
            <a:off x="2012763" y="2833513"/>
            <a:ext cx="0" cy="19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g1b874204bf5_0_99"/>
          <p:cNvCxnSpPr>
            <a:stCxn id="367" idx="3"/>
            <a:endCxn id="361" idx="2"/>
          </p:cNvCxnSpPr>
          <p:nvPr/>
        </p:nvCxnSpPr>
        <p:spPr>
          <a:xfrm flipH="1" rot="10800000">
            <a:off x="2257612" y="1451138"/>
            <a:ext cx="1847100" cy="3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g1b874204bf5_0_99"/>
          <p:cNvCxnSpPr>
            <a:stCxn id="367" idx="3"/>
            <a:endCxn id="369" idx="2"/>
          </p:cNvCxnSpPr>
          <p:nvPr/>
        </p:nvCxnSpPr>
        <p:spPr>
          <a:xfrm>
            <a:off x="2257612" y="1782338"/>
            <a:ext cx="1847100" cy="4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g1b874204bf5_0_99"/>
          <p:cNvCxnSpPr>
            <a:stCxn id="367" idx="3"/>
            <a:endCxn id="370" idx="2"/>
          </p:cNvCxnSpPr>
          <p:nvPr/>
        </p:nvCxnSpPr>
        <p:spPr>
          <a:xfrm>
            <a:off x="2257612" y="1782338"/>
            <a:ext cx="1847100" cy="13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g1b874204bf5_0_99"/>
          <p:cNvCxnSpPr>
            <a:stCxn id="366" idx="3"/>
            <a:endCxn id="363" idx="2"/>
          </p:cNvCxnSpPr>
          <p:nvPr/>
        </p:nvCxnSpPr>
        <p:spPr>
          <a:xfrm flipH="1" rot="10800000">
            <a:off x="2257588" y="3977125"/>
            <a:ext cx="1877100" cy="14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g1b874204bf5_0_99"/>
          <p:cNvCxnSpPr>
            <a:stCxn id="366" idx="3"/>
            <a:endCxn id="365" idx="2"/>
          </p:cNvCxnSpPr>
          <p:nvPr/>
        </p:nvCxnSpPr>
        <p:spPr>
          <a:xfrm flipH="1" rot="10800000">
            <a:off x="2257588" y="4805125"/>
            <a:ext cx="1877100" cy="5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g1b874204bf5_0_99"/>
          <p:cNvCxnSpPr>
            <a:stCxn id="366" idx="3"/>
            <a:endCxn id="362" idx="2"/>
          </p:cNvCxnSpPr>
          <p:nvPr/>
        </p:nvCxnSpPr>
        <p:spPr>
          <a:xfrm>
            <a:off x="2257588" y="5379025"/>
            <a:ext cx="18771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g1b874204bf5_0_99"/>
          <p:cNvCxnSpPr>
            <a:stCxn id="363" idx="6"/>
            <a:endCxn id="364" idx="2"/>
          </p:cNvCxnSpPr>
          <p:nvPr/>
        </p:nvCxnSpPr>
        <p:spPr>
          <a:xfrm>
            <a:off x="5370988" y="3977075"/>
            <a:ext cx="1638900" cy="11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g1b874204bf5_0_99"/>
          <p:cNvCxnSpPr>
            <a:stCxn id="365" idx="6"/>
            <a:endCxn id="364" idx="2"/>
          </p:cNvCxnSpPr>
          <p:nvPr/>
        </p:nvCxnSpPr>
        <p:spPr>
          <a:xfrm>
            <a:off x="5370988" y="4805025"/>
            <a:ext cx="1638900" cy="31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g1b874204bf5_0_99"/>
          <p:cNvCxnSpPr>
            <a:stCxn id="362" idx="6"/>
            <a:endCxn id="364" idx="2"/>
          </p:cNvCxnSpPr>
          <p:nvPr/>
        </p:nvCxnSpPr>
        <p:spPr>
          <a:xfrm flipH="1" rot="10800000">
            <a:off x="5370988" y="5125063"/>
            <a:ext cx="1638900" cy="50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83" name="Google Shape;383;g1b874204bf5_0_99"/>
          <p:cNvSpPr/>
          <p:nvPr/>
        </p:nvSpPr>
        <p:spPr>
          <a:xfrm>
            <a:off x="8626113" y="2124950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회원조회</a:t>
            </a:r>
            <a:endParaRPr sz="1300"/>
          </a:p>
        </p:txBody>
      </p:sp>
      <p:sp>
        <p:nvSpPr>
          <p:cNvPr id="384" name="Google Shape;384;g1b874204bf5_0_99"/>
          <p:cNvSpPr/>
          <p:nvPr/>
        </p:nvSpPr>
        <p:spPr>
          <a:xfrm>
            <a:off x="8626113" y="3039350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펀딩통계</a:t>
            </a:r>
            <a:endParaRPr sz="1300"/>
          </a:p>
        </p:txBody>
      </p:sp>
      <p:cxnSp>
        <p:nvCxnSpPr>
          <p:cNvPr id="385" name="Google Shape;385;g1b874204bf5_0_99"/>
          <p:cNvCxnSpPr>
            <a:stCxn id="383" idx="2"/>
            <a:endCxn id="364" idx="0"/>
          </p:cNvCxnSpPr>
          <p:nvPr/>
        </p:nvCxnSpPr>
        <p:spPr>
          <a:xfrm flipH="1">
            <a:off x="7683513" y="2444750"/>
            <a:ext cx="942600" cy="236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g1b874204bf5_0_99"/>
          <p:cNvCxnSpPr>
            <a:stCxn id="384" idx="4"/>
            <a:endCxn id="364" idx="0"/>
          </p:cNvCxnSpPr>
          <p:nvPr/>
        </p:nvCxnSpPr>
        <p:spPr>
          <a:xfrm flipH="1">
            <a:off x="7683663" y="3678950"/>
            <a:ext cx="1560600" cy="112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387" name="Google Shape;387;g1b874204bf5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8937" y="2322788"/>
            <a:ext cx="535813" cy="10716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b874204bf5_0_99"/>
          <p:cNvSpPr txBox="1"/>
          <p:nvPr/>
        </p:nvSpPr>
        <p:spPr>
          <a:xfrm>
            <a:off x="10767533" y="3429000"/>
            <a:ext cx="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9" name="Google Shape;389;g1b874204bf5_0_99"/>
          <p:cNvCxnSpPr>
            <a:stCxn id="387" idx="1"/>
            <a:endCxn id="383" idx="6"/>
          </p:cNvCxnSpPr>
          <p:nvPr/>
        </p:nvCxnSpPr>
        <p:spPr>
          <a:xfrm rot="10800000">
            <a:off x="9862437" y="2444601"/>
            <a:ext cx="10965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g1b874204bf5_0_99"/>
          <p:cNvCxnSpPr>
            <a:stCxn id="387" idx="1"/>
            <a:endCxn id="384" idx="6"/>
          </p:cNvCxnSpPr>
          <p:nvPr/>
        </p:nvCxnSpPr>
        <p:spPr>
          <a:xfrm flipH="1">
            <a:off x="9862437" y="2858601"/>
            <a:ext cx="1096500" cy="5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g1b874204bf5_0_99"/>
          <p:cNvCxnSpPr>
            <a:stCxn id="368" idx="2"/>
            <a:endCxn id="369" idx="6"/>
          </p:cNvCxnSpPr>
          <p:nvPr/>
        </p:nvCxnSpPr>
        <p:spPr>
          <a:xfrm rot="10800000">
            <a:off x="5340850" y="2279138"/>
            <a:ext cx="1024500" cy="35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g1b874204bf5_0_99"/>
          <p:cNvCxnSpPr>
            <a:stCxn id="368" idx="2"/>
            <a:endCxn id="370" idx="6"/>
          </p:cNvCxnSpPr>
          <p:nvPr/>
        </p:nvCxnSpPr>
        <p:spPr>
          <a:xfrm flipH="1">
            <a:off x="5340850" y="2633438"/>
            <a:ext cx="1024500" cy="47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93" name="Google Shape;393;g1b874204bf5_0_99"/>
          <p:cNvSpPr/>
          <p:nvPr/>
        </p:nvSpPr>
        <p:spPr>
          <a:xfrm>
            <a:off x="4134688" y="6141113"/>
            <a:ext cx="1236300" cy="639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스토어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/>
              <a:t>주문결제</a:t>
            </a:r>
            <a:endParaRPr sz="1300"/>
          </a:p>
        </p:txBody>
      </p:sp>
      <p:cxnSp>
        <p:nvCxnSpPr>
          <p:cNvPr id="394" name="Google Shape;394;g1b874204bf5_0_99"/>
          <p:cNvCxnSpPr>
            <a:stCxn id="366" idx="3"/>
            <a:endCxn id="393" idx="2"/>
          </p:cNvCxnSpPr>
          <p:nvPr/>
        </p:nvCxnSpPr>
        <p:spPr>
          <a:xfrm>
            <a:off x="2257588" y="5379025"/>
            <a:ext cx="1877100" cy="10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g1b874204bf5_0_99"/>
          <p:cNvCxnSpPr>
            <a:stCxn id="393" idx="6"/>
            <a:endCxn id="364" idx="2"/>
          </p:cNvCxnSpPr>
          <p:nvPr/>
        </p:nvCxnSpPr>
        <p:spPr>
          <a:xfrm flipH="1" rot="10800000">
            <a:off x="5370988" y="5125013"/>
            <a:ext cx="1638900" cy="133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b874204bf5_0_219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1b874204bf5_0_219"/>
          <p:cNvSpPr txBox="1"/>
          <p:nvPr/>
        </p:nvSpPr>
        <p:spPr>
          <a:xfrm>
            <a:off x="4105427" y="188165"/>
            <a:ext cx="87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4800">
                <a:solidFill>
                  <a:srgbClr val="64DECF"/>
                </a:solidFill>
              </a:rPr>
              <a:t>3</a:t>
            </a:r>
            <a:endParaRPr b="1" i="0" sz="4800" u="none" cap="none" strike="noStrike">
              <a:solidFill>
                <a:srgbClr val="64DE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b874204bf5_0_219"/>
          <p:cNvSpPr/>
          <p:nvPr/>
        </p:nvSpPr>
        <p:spPr>
          <a:xfrm>
            <a:off x="4922775" y="315475"/>
            <a:ext cx="398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595959"/>
                </a:solidFill>
              </a:rPr>
              <a:t>주요 </a:t>
            </a:r>
            <a:r>
              <a:rPr b="0" i="0" lang="ko-K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프로세스 흐름도(2)</a:t>
            </a:r>
            <a:endParaRPr b="0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b874204bf5_0_219"/>
          <p:cNvSpPr/>
          <p:nvPr/>
        </p:nvSpPr>
        <p:spPr>
          <a:xfrm>
            <a:off x="1643588" y="3621463"/>
            <a:ext cx="1527600" cy="925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/>
              <a:t>펀딩</a:t>
            </a:r>
            <a:endParaRPr sz="2900"/>
          </a:p>
        </p:txBody>
      </p:sp>
      <p:sp>
        <p:nvSpPr>
          <p:cNvPr id="404" name="Google Shape;404;g1b874204bf5_0_219"/>
          <p:cNvSpPr/>
          <p:nvPr/>
        </p:nvSpPr>
        <p:spPr>
          <a:xfrm>
            <a:off x="4935200" y="2383575"/>
            <a:ext cx="1926300" cy="925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</a:rPr>
              <a:t>성공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(펀딩달성률 100%이상)</a:t>
            </a:r>
            <a:endParaRPr b="1" sz="1300"/>
          </a:p>
        </p:txBody>
      </p:sp>
      <p:sp>
        <p:nvSpPr>
          <p:cNvPr id="405" name="Google Shape;405;g1b874204bf5_0_219"/>
          <p:cNvSpPr/>
          <p:nvPr/>
        </p:nvSpPr>
        <p:spPr>
          <a:xfrm>
            <a:off x="4935200" y="4859350"/>
            <a:ext cx="1926300" cy="925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실패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/>
              <a:t>(펀딩 목표금액 미달)</a:t>
            </a:r>
            <a:endParaRPr b="1" sz="1300"/>
          </a:p>
        </p:txBody>
      </p:sp>
      <p:sp>
        <p:nvSpPr>
          <p:cNvPr id="406" name="Google Shape;406;g1b874204bf5_0_219"/>
          <p:cNvSpPr/>
          <p:nvPr/>
        </p:nvSpPr>
        <p:spPr>
          <a:xfrm>
            <a:off x="8903163" y="2383588"/>
            <a:ext cx="1876200" cy="925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/>
              <a:t>스토어</a:t>
            </a:r>
            <a:endParaRPr sz="2900"/>
          </a:p>
        </p:txBody>
      </p:sp>
      <p:cxnSp>
        <p:nvCxnSpPr>
          <p:cNvPr id="407" name="Google Shape;407;g1b874204bf5_0_219"/>
          <p:cNvCxnSpPr>
            <a:stCxn id="403" idx="6"/>
            <a:endCxn id="404" idx="2"/>
          </p:cNvCxnSpPr>
          <p:nvPr/>
        </p:nvCxnSpPr>
        <p:spPr>
          <a:xfrm flipH="1" rot="10800000">
            <a:off x="3171188" y="2846563"/>
            <a:ext cx="1764000" cy="123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g1b874204bf5_0_219"/>
          <p:cNvCxnSpPr>
            <a:stCxn id="403" idx="6"/>
            <a:endCxn id="405" idx="2"/>
          </p:cNvCxnSpPr>
          <p:nvPr/>
        </p:nvCxnSpPr>
        <p:spPr>
          <a:xfrm>
            <a:off x="3171188" y="4084363"/>
            <a:ext cx="1764000" cy="123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g1b874204bf5_0_219"/>
          <p:cNvCxnSpPr>
            <a:stCxn id="404" idx="6"/>
            <a:endCxn id="406" idx="2"/>
          </p:cNvCxnSpPr>
          <p:nvPr/>
        </p:nvCxnSpPr>
        <p:spPr>
          <a:xfrm>
            <a:off x="6861500" y="2846475"/>
            <a:ext cx="204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749300" y="5842200"/>
            <a:ext cx="444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ko-KR" sz="60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i="1" sz="6000" u="none" cap="none" strike="noStrike">
              <a:solidFill>
                <a:srgbClr val="64DE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2"/>
          <p:cNvGrpSpPr/>
          <p:nvPr/>
        </p:nvGrpSpPr>
        <p:grpSpPr>
          <a:xfrm>
            <a:off x="7181968" y="3672734"/>
            <a:ext cx="2745782" cy="830997"/>
            <a:chOff x="3403338" y="2598003"/>
            <a:chExt cx="2745782" cy="830997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4274720" y="2828857"/>
              <a:ext cx="1874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프로젝트시연</a:t>
              </a:r>
              <a:endParaRPr b="0" i="0" sz="1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2"/>
          <p:cNvSpPr txBox="1"/>
          <p:nvPr/>
        </p:nvSpPr>
        <p:spPr>
          <a:xfrm>
            <a:off x="3096925" y="2015613"/>
            <a:ext cx="177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18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4711529" y="1438759"/>
            <a:ext cx="3235496" cy="338700"/>
            <a:chOff x="4182024" y="2667984"/>
            <a:chExt cx="3235496" cy="338700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182024" y="2667984"/>
              <a:ext cx="18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7232720" y="2667984"/>
              <a:ext cx="18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2237118" y="1784753"/>
            <a:ext cx="4014182" cy="831000"/>
            <a:chOff x="3403338" y="2598003"/>
            <a:chExt cx="4014182" cy="831000"/>
          </a:xfrm>
        </p:grpSpPr>
        <p:grpSp>
          <p:nvGrpSpPr>
            <p:cNvPr id="107" name="Google Shape;107;p2"/>
            <p:cNvGrpSpPr/>
            <p:nvPr/>
          </p:nvGrpSpPr>
          <p:grpSpPr>
            <a:xfrm>
              <a:off x="3403338" y="2598003"/>
              <a:ext cx="963486" cy="831000"/>
              <a:chOff x="3403338" y="2598003"/>
              <a:chExt cx="963486" cy="831000"/>
            </a:xfrm>
          </p:grpSpPr>
          <p:sp>
            <p:nvSpPr>
              <p:cNvPr id="108" name="Google Shape;108;p2"/>
              <p:cNvSpPr txBox="1"/>
              <p:nvPr/>
            </p:nvSpPr>
            <p:spPr>
              <a:xfrm>
                <a:off x="3403338" y="2598003"/>
                <a:ext cx="8772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800"/>
                  <a:buFont typeface="Arial"/>
                  <a:buNone/>
                </a:pPr>
                <a:r>
                  <a:rPr b="1" i="0" lang="ko-KR" sz="4800" u="none" cap="none" strike="noStrike">
                    <a:solidFill>
                      <a:srgbClr val="64DEC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b="1" i="0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 txBox="1"/>
              <p:nvPr/>
            </p:nvSpPr>
            <p:spPr>
              <a:xfrm>
                <a:off x="4182024" y="2667984"/>
                <a:ext cx="184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" name="Google Shape;110;p2"/>
            <p:cNvSpPr txBox="1"/>
            <p:nvPr/>
          </p:nvSpPr>
          <p:spPr>
            <a:xfrm>
              <a:off x="7232720" y="2667984"/>
              <a:ext cx="18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2191814" y="3672746"/>
            <a:ext cx="2681411" cy="831000"/>
            <a:chOff x="6454034" y="2598003"/>
            <a:chExt cx="2681411" cy="831000"/>
          </a:xfrm>
        </p:grpSpPr>
        <p:sp>
          <p:nvSpPr>
            <p:cNvPr id="112" name="Google Shape;112;p2"/>
            <p:cNvSpPr txBox="1"/>
            <p:nvPr/>
          </p:nvSpPr>
          <p:spPr>
            <a:xfrm>
              <a:off x="6454034" y="2598003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7331245" y="2828857"/>
              <a:ext cx="180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프로젝트상세</a:t>
              </a:r>
              <a:endParaRPr b="0" i="0" sz="1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"/>
          <p:cNvSpPr txBox="1"/>
          <p:nvPr/>
        </p:nvSpPr>
        <p:spPr>
          <a:xfrm>
            <a:off x="3132588" y="2417713"/>
            <a:ext cx="18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1-1. 프로젝트 소개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8217750" y="2417713"/>
            <a:ext cx="180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2-1. 개발환경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2-2. 개발일정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2-3. 업무분담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132600" y="4372525"/>
            <a:ext cx="2963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ERD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3-2. workspace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주요</a:t>
            </a: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흐름도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주요기술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" name="Google Shape;117;p2"/>
          <p:cNvGrpSpPr/>
          <p:nvPr/>
        </p:nvGrpSpPr>
        <p:grpSpPr>
          <a:xfrm>
            <a:off x="7181964" y="1784772"/>
            <a:ext cx="2681411" cy="831000"/>
            <a:chOff x="11291784" y="1548228"/>
            <a:chExt cx="2681411" cy="831000"/>
          </a:xfrm>
        </p:grpSpPr>
        <p:sp>
          <p:nvSpPr>
            <p:cNvPr id="118" name="Google Shape;118;p2"/>
            <p:cNvSpPr txBox="1"/>
            <p:nvPr/>
          </p:nvSpPr>
          <p:spPr>
            <a:xfrm>
              <a:off x="11291784" y="1548228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12168995" y="1771756"/>
              <a:ext cx="180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진행 프로세스</a:t>
              </a:r>
              <a:endParaRPr b="0" i="0" sz="1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b874204bf5_0_113"/>
          <p:cNvSpPr/>
          <p:nvPr/>
        </p:nvSpPr>
        <p:spPr>
          <a:xfrm>
            <a:off x="0" y="-2"/>
            <a:ext cx="12213900" cy="685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g1b874204bf5_0_113"/>
          <p:cNvSpPr txBox="1"/>
          <p:nvPr/>
        </p:nvSpPr>
        <p:spPr>
          <a:xfrm>
            <a:off x="4220402" y="3044250"/>
            <a:ext cx="375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>
                <a:solidFill>
                  <a:schemeClr val="lt1"/>
                </a:solidFill>
              </a:rPr>
              <a:t>프로젝트 시연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e4b1a4691_1_14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g1be4b1a4691_1_14"/>
          <p:cNvSpPr txBox="1"/>
          <p:nvPr/>
        </p:nvSpPr>
        <p:spPr>
          <a:xfrm>
            <a:off x="4105427" y="188165"/>
            <a:ext cx="87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4800">
                <a:solidFill>
                  <a:srgbClr val="64DECF"/>
                </a:solidFill>
              </a:rPr>
              <a:t>1</a:t>
            </a:r>
            <a:endParaRPr b="1" i="0" sz="4800" u="none" cap="none" strike="noStrike">
              <a:solidFill>
                <a:srgbClr val="64DE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1be4b1a4691_1_14"/>
          <p:cNvSpPr/>
          <p:nvPr/>
        </p:nvSpPr>
        <p:spPr>
          <a:xfrm>
            <a:off x="4922775" y="315475"/>
            <a:ext cx="398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595959"/>
                </a:solidFill>
              </a:rPr>
              <a:t>화면 구성_홈</a:t>
            </a:r>
            <a:endParaRPr b="0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1be4b1a4691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00" y="1115750"/>
            <a:ext cx="11077199" cy="55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e4b1a4691_1_0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g1be4b1a4691_1_0"/>
          <p:cNvSpPr txBox="1"/>
          <p:nvPr/>
        </p:nvSpPr>
        <p:spPr>
          <a:xfrm>
            <a:off x="4105427" y="188165"/>
            <a:ext cx="87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ko-KR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4800">
                <a:solidFill>
                  <a:srgbClr val="64DECF"/>
                </a:solidFill>
              </a:rPr>
              <a:t>1</a:t>
            </a:r>
            <a:endParaRPr b="1" i="0" sz="4800" u="none" cap="none" strike="noStrike">
              <a:solidFill>
                <a:srgbClr val="64DEC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be4b1a4691_1_0"/>
          <p:cNvSpPr/>
          <p:nvPr/>
        </p:nvSpPr>
        <p:spPr>
          <a:xfrm>
            <a:off x="4922775" y="315475"/>
            <a:ext cx="398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rgbClr val="595959"/>
                </a:solidFill>
              </a:rPr>
              <a:t>화면 구성_펀딩</a:t>
            </a:r>
            <a:endParaRPr b="0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g1be4b1a469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00" y="1097100"/>
            <a:ext cx="11077202" cy="55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"/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16"/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7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17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17"/>
          <p:cNvSpPr txBox="1"/>
          <p:nvPr/>
        </p:nvSpPr>
        <p:spPr>
          <a:xfrm>
            <a:off x="4532900" y="2909925"/>
            <a:ext cx="320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4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0" i="0" sz="4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-85371" y="0"/>
            <a:ext cx="12213900" cy="685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3859534" y="3013498"/>
            <a:ext cx="4473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1" name="Google Shape;131;p4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132" name="Google Shape;132;p4"/>
            <p:cNvSpPr/>
            <p:nvPr/>
          </p:nvSpPr>
          <p:spPr>
            <a:xfrm>
              <a:off x="4603102" y="315460"/>
              <a:ext cx="319729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크라우드 펀딩?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4"/>
          <p:cNvSpPr txBox="1"/>
          <p:nvPr/>
        </p:nvSpPr>
        <p:spPr>
          <a:xfrm>
            <a:off x="4129200" y="1189025"/>
            <a:ext cx="393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군중 또는 다수를 의미하는 CROWD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+ 자금을 의미하는 FUNDING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425" y="2005400"/>
            <a:ext cx="8947150" cy="41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1" name="Google Shape;141;p5"/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142" name="Google Shape;142;p5"/>
            <p:cNvSpPr/>
            <p:nvPr/>
          </p:nvSpPr>
          <p:spPr>
            <a:xfrm>
              <a:off x="4603102" y="315460"/>
              <a:ext cx="319729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주제 선정 이유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5"/>
          <p:cNvSpPr txBox="1"/>
          <p:nvPr/>
        </p:nvSpPr>
        <p:spPr>
          <a:xfrm>
            <a:off x="1606550" y="2038350"/>
            <a:ext cx="8909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단순히 물건을 사고 파는 쇼핑몰에 그치는 것이 아니라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개인의 투자와 소비 트렌드 파악 및 반영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팔로잉, 메시지, 창작자에게 문의하기 등과 같은 상호 작용 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</a:rPr>
              <a:t>    </a:t>
            </a: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요소 </a:t>
            </a: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多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Java, Spring, DB, CSS, HTML 등의 기술 적극 활용 가능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874204bf5_0_21"/>
          <p:cNvSpPr/>
          <p:nvPr/>
        </p:nvSpPr>
        <p:spPr>
          <a:xfrm>
            <a:off x="-21771" y="0"/>
            <a:ext cx="12213900" cy="685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1b874204bf5_0_21"/>
          <p:cNvSpPr txBox="1"/>
          <p:nvPr/>
        </p:nvSpPr>
        <p:spPr>
          <a:xfrm>
            <a:off x="3859496" y="3013498"/>
            <a:ext cx="4473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-KR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진행 프로세스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874204bf5_0_31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6" name="Google Shape;156;g1b874204bf5_0_31"/>
          <p:cNvGrpSpPr/>
          <p:nvPr/>
        </p:nvGrpSpPr>
        <p:grpSpPr>
          <a:xfrm>
            <a:off x="4105427" y="188165"/>
            <a:ext cx="3981257" cy="831000"/>
            <a:chOff x="3819245" y="188165"/>
            <a:chExt cx="3981257" cy="831000"/>
          </a:xfrm>
        </p:grpSpPr>
        <p:sp>
          <p:nvSpPr>
            <p:cNvPr id="157" name="Google Shape;157;g1b874204bf5_0_31"/>
            <p:cNvSpPr/>
            <p:nvPr/>
          </p:nvSpPr>
          <p:spPr>
            <a:xfrm>
              <a:off x="4603102" y="315460"/>
              <a:ext cx="319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개발환경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1b874204bf5_0_31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g1b874204bf5_0_31"/>
          <p:cNvSpPr txBox="1"/>
          <p:nvPr/>
        </p:nvSpPr>
        <p:spPr>
          <a:xfrm>
            <a:off x="1859425" y="1133725"/>
            <a:ext cx="245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latin typeface="Comic Sans MS"/>
                <a:ea typeface="Comic Sans MS"/>
                <a:cs typeface="Comic Sans MS"/>
                <a:sym typeface="Comic Sans MS"/>
              </a:rPr>
              <a:t>BACK-END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" name="Google Shape;160;g1b874204bf5_0_31"/>
          <p:cNvSpPr txBox="1"/>
          <p:nvPr/>
        </p:nvSpPr>
        <p:spPr>
          <a:xfrm>
            <a:off x="7448500" y="1133738"/>
            <a:ext cx="297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latin typeface="Comic Sans MS"/>
                <a:ea typeface="Comic Sans MS"/>
                <a:cs typeface="Comic Sans MS"/>
                <a:sym typeface="Comic Sans MS"/>
              </a:rPr>
              <a:t>FRONT</a:t>
            </a:r>
            <a:r>
              <a:rPr lang="ko-KR" sz="3400">
                <a:latin typeface="Comic Sans MS"/>
                <a:ea typeface="Comic Sans MS"/>
                <a:cs typeface="Comic Sans MS"/>
                <a:sym typeface="Comic Sans MS"/>
              </a:rPr>
              <a:t>-END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" name="Google Shape;161;g1b874204bf5_0_31"/>
          <p:cNvSpPr txBox="1"/>
          <p:nvPr/>
        </p:nvSpPr>
        <p:spPr>
          <a:xfrm>
            <a:off x="2094625" y="4045125"/>
            <a:ext cx="1847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latin typeface="Comic Sans MS"/>
                <a:ea typeface="Comic Sans MS"/>
                <a:cs typeface="Comic Sans MS"/>
                <a:sym typeface="Comic Sans MS"/>
              </a:rPr>
              <a:t>TOOLS 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" name="Google Shape;162;g1b874204bf5_0_31"/>
          <p:cNvSpPr txBox="1"/>
          <p:nvPr/>
        </p:nvSpPr>
        <p:spPr>
          <a:xfrm>
            <a:off x="8468775" y="4102425"/>
            <a:ext cx="116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>
                <a:latin typeface="Comic Sans MS"/>
                <a:ea typeface="Comic Sans MS"/>
                <a:cs typeface="Comic Sans MS"/>
                <a:sym typeface="Comic Sans MS"/>
              </a:rPr>
              <a:t>Ect..</a:t>
            </a:r>
            <a:r>
              <a:rPr lang="ko-KR" sz="34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3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3" name="Google Shape;163;g1b874204bf5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675" y="2857275"/>
            <a:ext cx="781950" cy="9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b874204bf5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5400" y="1956308"/>
            <a:ext cx="700077" cy="9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b874204bf5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7575" y="1956290"/>
            <a:ext cx="700075" cy="85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b874204bf5_0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5475" y="2832137"/>
            <a:ext cx="700050" cy="10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b874204bf5_0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8450" y="1761687"/>
            <a:ext cx="1424676" cy="104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b874204bf5_0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475" y="2610386"/>
            <a:ext cx="781950" cy="116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b874204bf5_0_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6625" y="2922437"/>
            <a:ext cx="1424678" cy="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b874204bf5_0_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2025" y="4710875"/>
            <a:ext cx="1114723" cy="10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b874204bf5_0_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00500" y="2904438"/>
            <a:ext cx="1061557" cy="9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b874204bf5_0_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87050" y="1765188"/>
            <a:ext cx="1424675" cy="104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b874204bf5_0_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17425" y="4899606"/>
            <a:ext cx="1026462" cy="11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b874204bf5_0_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10475" y="5879848"/>
            <a:ext cx="1701250" cy="83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b874204bf5_0_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101249" y="2922437"/>
            <a:ext cx="1701250" cy="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b874204bf5_0_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61487" y="1932050"/>
            <a:ext cx="1308728" cy="7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g1b874204bf5_0_31"/>
          <p:cNvCxnSpPr/>
          <p:nvPr/>
        </p:nvCxnSpPr>
        <p:spPr>
          <a:xfrm>
            <a:off x="115250" y="3982900"/>
            <a:ext cx="11910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8" name="Google Shape;178;g1b874204bf5_0_31"/>
          <p:cNvCxnSpPr/>
          <p:nvPr/>
        </p:nvCxnSpPr>
        <p:spPr>
          <a:xfrm>
            <a:off x="6096000" y="1205125"/>
            <a:ext cx="0" cy="550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79" name="Google Shape;179;g1b874204bf5_0_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326199" y="4988450"/>
            <a:ext cx="2308400" cy="5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b874204bf5_0_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860450" y="4929951"/>
            <a:ext cx="1961900" cy="9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b874204bf5_0_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092453" y="5763203"/>
            <a:ext cx="1114725" cy="859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874204bf5_0_78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7" name="Google Shape;187;g1b874204bf5_0_78"/>
          <p:cNvGrpSpPr/>
          <p:nvPr/>
        </p:nvGrpSpPr>
        <p:grpSpPr>
          <a:xfrm>
            <a:off x="4105377" y="170140"/>
            <a:ext cx="3981257" cy="831000"/>
            <a:chOff x="3819245" y="188165"/>
            <a:chExt cx="3981257" cy="831000"/>
          </a:xfrm>
        </p:grpSpPr>
        <p:sp>
          <p:nvSpPr>
            <p:cNvPr id="188" name="Google Shape;188;g1b874204bf5_0_78"/>
            <p:cNvSpPr/>
            <p:nvPr/>
          </p:nvSpPr>
          <p:spPr>
            <a:xfrm>
              <a:off x="4603102" y="315460"/>
              <a:ext cx="319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개발일정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1b874204bf5_0_78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0" name="Google Shape;190;g1b874204bf5_0_78"/>
          <p:cNvCxnSpPr/>
          <p:nvPr/>
        </p:nvCxnSpPr>
        <p:spPr>
          <a:xfrm>
            <a:off x="278175" y="3489100"/>
            <a:ext cx="11548200" cy="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1" name="Google Shape;191;g1b874204bf5_0_78"/>
          <p:cNvSpPr/>
          <p:nvPr/>
        </p:nvSpPr>
        <p:spPr>
          <a:xfrm>
            <a:off x="243617" y="3347249"/>
            <a:ext cx="264281" cy="302626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g1b874204bf5_0_78"/>
          <p:cNvGrpSpPr/>
          <p:nvPr/>
        </p:nvGrpSpPr>
        <p:grpSpPr>
          <a:xfrm>
            <a:off x="2331537" y="3347249"/>
            <a:ext cx="264281" cy="2170297"/>
            <a:chOff x="2512925" y="2768371"/>
            <a:chExt cx="196200" cy="1404905"/>
          </a:xfrm>
        </p:grpSpPr>
        <p:cxnSp>
          <p:nvCxnSpPr>
            <p:cNvPr id="193" name="Google Shape;193;g1b874204bf5_0_78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94" name="Google Shape;194;g1b874204bf5_0_78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g1b874204bf5_0_78"/>
          <p:cNvGrpSpPr/>
          <p:nvPr/>
        </p:nvGrpSpPr>
        <p:grpSpPr>
          <a:xfrm>
            <a:off x="4371935" y="1479586"/>
            <a:ext cx="264281" cy="2170290"/>
            <a:chOff x="4279200" y="1559371"/>
            <a:chExt cx="196200" cy="1404900"/>
          </a:xfrm>
        </p:grpSpPr>
        <p:cxnSp>
          <p:nvCxnSpPr>
            <p:cNvPr id="196" name="Google Shape;196;g1b874204bf5_0_78"/>
            <p:cNvCxnSpPr>
              <a:stCxn id="197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97" name="Google Shape;197;g1b874204bf5_0_78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g1b874204bf5_0_78"/>
          <p:cNvGrpSpPr/>
          <p:nvPr/>
        </p:nvGrpSpPr>
        <p:grpSpPr>
          <a:xfrm>
            <a:off x="6361188" y="3347249"/>
            <a:ext cx="264281" cy="2170297"/>
            <a:chOff x="6045475" y="2768371"/>
            <a:chExt cx="196200" cy="1404905"/>
          </a:xfrm>
        </p:grpSpPr>
        <p:cxnSp>
          <p:nvCxnSpPr>
            <p:cNvPr id="199" name="Google Shape;199;g1b874204bf5_0_78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00" name="Google Shape;200;g1b874204bf5_0_78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g1b874204bf5_0_78"/>
          <p:cNvSpPr txBox="1"/>
          <p:nvPr/>
        </p:nvSpPr>
        <p:spPr>
          <a:xfrm>
            <a:off x="557400" y="1511750"/>
            <a:ext cx="28482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Source Sans Pro"/>
                <a:ea typeface="Source Sans Pro"/>
                <a:cs typeface="Source Sans Pro"/>
                <a:sym typeface="Source Sans Pro"/>
              </a:rPr>
              <a:t>주제선정, 요구사항 분석, ERD,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Source Sans Pro"/>
                <a:ea typeface="Source Sans Pro"/>
                <a:cs typeface="Source Sans Pro"/>
                <a:sym typeface="Source Sans Pro"/>
              </a:rPr>
              <a:t>UI 설계 및 구현</a:t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2022년 11월 16일 ~ 20일</a:t>
            </a:r>
            <a:endParaRPr b="1"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02" name="Google Shape;202;g1b874204bf5_0_78"/>
          <p:cNvGrpSpPr/>
          <p:nvPr/>
        </p:nvGrpSpPr>
        <p:grpSpPr>
          <a:xfrm>
            <a:off x="8639135" y="1479586"/>
            <a:ext cx="264281" cy="2170290"/>
            <a:chOff x="4279200" y="1559371"/>
            <a:chExt cx="196200" cy="1404900"/>
          </a:xfrm>
        </p:grpSpPr>
        <p:cxnSp>
          <p:nvCxnSpPr>
            <p:cNvPr id="203" name="Google Shape;203;g1b874204bf5_0_78"/>
            <p:cNvCxnSpPr>
              <a:stCxn id="204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04" name="Google Shape;204;g1b874204bf5_0_78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g1b874204bf5_0_78"/>
          <p:cNvGrpSpPr/>
          <p:nvPr/>
        </p:nvGrpSpPr>
        <p:grpSpPr>
          <a:xfrm rot="10800000">
            <a:off x="11610935" y="3338620"/>
            <a:ext cx="264281" cy="920855"/>
            <a:chOff x="4279200" y="1973557"/>
            <a:chExt cx="196200" cy="596100"/>
          </a:xfrm>
        </p:grpSpPr>
        <p:cxnSp>
          <p:nvCxnSpPr>
            <p:cNvPr id="206" name="Google Shape;206;g1b874204bf5_0_78"/>
            <p:cNvCxnSpPr/>
            <p:nvPr/>
          </p:nvCxnSpPr>
          <p:spPr>
            <a:xfrm flipH="1" rot="10800000">
              <a:off x="4377300" y="1973557"/>
              <a:ext cx="9000" cy="400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07" name="Google Shape;207;g1b874204bf5_0_78"/>
            <p:cNvSpPr/>
            <p:nvPr/>
          </p:nvSpPr>
          <p:spPr>
            <a:xfrm>
              <a:off x="4279200" y="2373757"/>
              <a:ext cx="196200" cy="195900"/>
            </a:xfrm>
            <a:prstGeom prst="ellipse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g1b874204bf5_0_78"/>
          <p:cNvSpPr txBox="1"/>
          <p:nvPr/>
        </p:nvSpPr>
        <p:spPr>
          <a:xfrm>
            <a:off x="10474800" y="4288450"/>
            <a:ext cx="17172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Source Sans Pro"/>
                <a:ea typeface="Source Sans Pro"/>
                <a:cs typeface="Source Sans Pro"/>
                <a:sym typeface="Source Sans Pro"/>
              </a:rPr>
              <a:t>프로젝트 발표</a:t>
            </a:r>
            <a:endParaRPr sz="10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2022년 12월 16일</a:t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g1b874204bf5_0_78"/>
          <p:cNvSpPr txBox="1"/>
          <p:nvPr/>
        </p:nvSpPr>
        <p:spPr>
          <a:xfrm>
            <a:off x="4732875" y="1511738"/>
            <a:ext cx="28941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단위기능구현, 중간테스트</a:t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2022년 11월 28일 ~ 12월 4일</a:t>
            </a:r>
            <a:endParaRPr b="1"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g1b874204bf5_0_78"/>
          <p:cNvSpPr txBox="1"/>
          <p:nvPr/>
        </p:nvSpPr>
        <p:spPr>
          <a:xfrm>
            <a:off x="9058800" y="1511738"/>
            <a:ext cx="28941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오류처리, UI &amp; 기능 최종테스트</a:t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2022년 12월 12일 ~ 14일</a:t>
            </a:r>
            <a:endParaRPr b="1"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1" name="Google Shape;211;g1b874204bf5_0_78"/>
          <p:cNvSpPr txBox="1"/>
          <p:nvPr/>
        </p:nvSpPr>
        <p:spPr>
          <a:xfrm>
            <a:off x="2748225" y="4807300"/>
            <a:ext cx="28941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UI 구현마무리, 단위기능 기초 설계</a:t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2022년 11월 21일 ~ 27일</a:t>
            </a:r>
            <a:endParaRPr b="1"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g1b874204bf5_0_78"/>
          <p:cNvSpPr txBox="1"/>
          <p:nvPr/>
        </p:nvSpPr>
        <p:spPr>
          <a:xfrm>
            <a:off x="6777875" y="4825450"/>
            <a:ext cx="28941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단위기능구현, 중간테스트</a:t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2022년 12월 5일 ~ 11일</a:t>
            </a:r>
            <a:endParaRPr b="1" sz="18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3" name="Google Shape;213;g1b874204bf5_0_78"/>
          <p:cNvCxnSpPr/>
          <p:nvPr/>
        </p:nvCxnSpPr>
        <p:spPr>
          <a:xfrm rot="10800000">
            <a:off x="389275" y="1479449"/>
            <a:ext cx="0" cy="18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874204bf5_0_85"/>
          <p:cNvSpPr/>
          <p:nvPr/>
        </p:nvSpPr>
        <p:spPr>
          <a:xfrm flipH="1" rot="10800000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9" name="Google Shape;219;g1b874204bf5_0_85"/>
          <p:cNvGrpSpPr/>
          <p:nvPr/>
        </p:nvGrpSpPr>
        <p:grpSpPr>
          <a:xfrm>
            <a:off x="4105377" y="188215"/>
            <a:ext cx="3981257" cy="831000"/>
            <a:chOff x="3819245" y="188165"/>
            <a:chExt cx="3981257" cy="831000"/>
          </a:xfrm>
        </p:grpSpPr>
        <p:sp>
          <p:nvSpPr>
            <p:cNvPr id="220" name="Google Shape;220;g1b874204bf5_0_85"/>
            <p:cNvSpPr/>
            <p:nvPr/>
          </p:nvSpPr>
          <p:spPr>
            <a:xfrm>
              <a:off x="4603102" y="315460"/>
              <a:ext cx="319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ko-KR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업무분담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1b874204bf5_0_85"/>
            <p:cNvSpPr txBox="1"/>
            <p:nvPr/>
          </p:nvSpPr>
          <p:spPr>
            <a:xfrm>
              <a:off x="3819245" y="188165"/>
              <a:ext cx="877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i="0" lang="ko-KR" sz="4800" u="none" cap="none" strike="noStrike">
                  <a:solidFill>
                    <a:srgbClr val="64DEC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4800" u="none" cap="none" strike="noStrike">
                <a:solidFill>
                  <a:srgbClr val="64DEC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g1b874204bf5_0_85"/>
          <p:cNvGrpSpPr/>
          <p:nvPr/>
        </p:nvGrpSpPr>
        <p:grpSpPr>
          <a:xfrm>
            <a:off x="2228869" y="1473413"/>
            <a:ext cx="3341779" cy="1841464"/>
            <a:chOff x="1244600" y="1727326"/>
            <a:chExt cx="2880347" cy="1911224"/>
          </a:xfrm>
        </p:grpSpPr>
        <p:sp>
          <p:nvSpPr>
            <p:cNvPr id="223" name="Google Shape;223;g1b874204bf5_0_85"/>
            <p:cNvSpPr/>
            <p:nvPr/>
          </p:nvSpPr>
          <p:spPr>
            <a:xfrm>
              <a:off x="1244600" y="1733550"/>
              <a:ext cx="2876700" cy="1905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g1b874204bf5_0_85"/>
            <p:cNvSpPr/>
            <p:nvPr/>
          </p:nvSpPr>
          <p:spPr>
            <a:xfrm>
              <a:off x="1244947" y="1727326"/>
              <a:ext cx="2880000" cy="3795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김지영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g1b874204bf5_0_85"/>
          <p:cNvSpPr txBox="1"/>
          <p:nvPr/>
        </p:nvSpPr>
        <p:spPr>
          <a:xfrm>
            <a:off x="1883161" y="2267484"/>
            <a:ext cx="21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김지영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b874204bf5_0_85"/>
          <p:cNvSpPr txBox="1"/>
          <p:nvPr/>
        </p:nvSpPr>
        <p:spPr>
          <a:xfrm>
            <a:off x="8184569" y="2277281"/>
            <a:ext cx="212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설명을 입력하세요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g1b874204bf5_0_85"/>
          <p:cNvGrpSpPr/>
          <p:nvPr/>
        </p:nvGrpSpPr>
        <p:grpSpPr>
          <a:xfrm>
            <a:off x="7023085" y="1492440"/>
            <a:ext cx="3091188" cy="1841464"/>
            <a:chOff x="1244600" y="1727326"/>
            <a:chExt cx="2880347" cy="1911224"/>
          </a:xfrm>
        </p:grpSpPr>
        <p:sp>
          <p:nvSpPr>
            <p:cNvPr id="228" name="Google Shape;228;g1b874204bf5_0_85"/>
            <p:cNvSpPr/>
            <p:nvPr/>
          </p:nvSpPr>
          <p:spPr>
            <a:xfrm>
              <a:off x="1244600" y="1733550"/>
              <a:ext cx="2876700" cy="1905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1b874204bf5_0_85"/>
            <p:cNvSpPr/>
            <p:nvPr/>
          </p:nvSpPr>
          <p:spPr>
            <a:xfrm>
              <a:off x="1244947" y="1727326"/>
              <a:ext cx="2880000" cy="3795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김지우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g1b874204bf5_0_85"/>
          <p:cNvGrpSpPr/>
          <p:nvPr/>
        </p:nvGrpSpPr>
        <p:grpSpPr>
          <a:xfrm>
            <a:off x="654041" y="4083139"/>
            <a:ext cx="2774926" cy="2171533"/>
            <a:chOff x="1244600" y="1727326"/>
            <a:chExt cx="2880347" cy="1911224"/>
          </a:xfrm>
        </p:grpSpPr>
        <p:sp>
          <p:nvSpPr>
            <p:cNvPr id="231" name="Google Shape;231;g1b874204bf5_0_85"/>
            <p:cNvSpPr/>
            <p:nvPr/>
          </p:nvSpPr>
          <p:spPr>
            <a:xfrm>
              <a:off x="1244600" y="1733550"/>
              <a:ext cx="2876700" cy="1905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g1b874204bf5_0_85"/>
            <p:cNvSpPr/>
            <p:nvPr/>
          </p:nvSpPr>
          <p:spPr>
            <a:xfrm>
              <a:off x="1244947" y="1727326"/>
              <a:ext cx="2880000" cy="3795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김혜나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g1b874204bf5_0_85"/>
          <p:cNvGrpSpPr/>
          <p:nvPr/>
        </p:nvGrpSpPr>
        <p:grpSpPr>
          <a:xfrm>
            <a:off x="4514841" y="4102172"/>
            <a:ext cx="2774926" cy="2146112"/>
            <a:chOff x="1244600" y="1727327"/>
            <a:chExt cx="2880347" cy="1911223"/>
          </a:xfrm>
        </p:grpSpPr>
        <p:sp>
          <p:nvSpPr>
            <p:cNvPr id="234" name="Google Shape;234;g1b874204bf5_0_85"/>
            <p:cNvSpPr/>
            <p:nvPr/>
          </p:nvSpPr>
          <p:spPr>
            <a:xfrm>
              <a:off x="1244600" y="1733550"/>
              <a:ext cx="2876700" cy="1905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1b874204bf5_0_85"/>
            <p:cNvSpPr/>
            <p:nvPr/>
          </p:nvSpPr>
          <p:spPr>
            <a:xfrm>
              <a:off x="1244947" y="1727327"/>
              <a:ext cx="2880000" cy="3795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이제호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g1b874204bf5_0_85"/>
          <p:cNvGrpSpPr/>
          <p:nvPr/>
        </p:nvGrpSpPr>
        <p:grpSpPr>
          <a:xfrm>
            <a:off x="8637391" y="4121194"/>
            <a:ext cx="2774926" cy="2108080"/>
            <a:chOff x="1244600" y="1727326"/>
            <a:chExt cx="2880347" cy="1911224"/>
          </a:xfrm>
        </p:grpSpPr>
        <p:sp>
          <p:nvSpPr>
            <p:cNvPr id="237" name="Google Shape;237;g1b874204bf5_0_85"/>
            <p:cNvSpPr/>
            <p:nvPr/>
          </p:nvSpPr>
          <p:spPr>
            <a:xfrm>
              <a:off x="1244600" y="1733550"/>
              <a:ext cx="2876700" cy="19050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1b874204bf5_0_85"/>
            <p:cNvSpPr/>
            <p:nvPr/>
          </p:nvSpPr>
          <p:spPr>
            <a:xfrm>
              <a:off x="1244947" y="1727326"/>
              <a:ext cx="2880000" cy="3795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임재헌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g1b874204bf5_0_85"/>
          <p:cNvSpPr/>
          <p:nvPr/>
        </p:nvSpPr>
        <p:spPr>
          <a:xfrm>
            <a:off x="2228850" y="1845100"/>
            <a:ext cx="33417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프로젝트(펀딩) </a:t>
            </a:r>
            <a:r>
              <a:rPr lang="ko-KR" sz="1600">
                <a:solidFill>
                  <a:schemeClr val="dk1"/>
                </a:solidFill>
              </a:rPr>
              <a:t>만들기,수정하기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  - 임시저장, 최종 등록 기능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프로젝트 관리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    펀딩 현황, 결제 현황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ko-KR" sz="1600">
                <a:solidFill>
                  <a:schemeClr val="dk1"/>
                </a:solidFill>
              </a:rPr>
              <a:t>멤버 관리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600">
                <a:solidFill>
                  <a:schemeClr val="dk1"/>
                </a:solidFill>
              </a:rPr>
              <a:t>     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0" name="Google Shape;240;g1b874204bf5_0_85"/>
          <p:cNvSpPr/>
          <p:nvPr/>
        </p:nvSpPr>
        <p:spPr>
          <a:xfrm>
            <a:off x="7023075" y="1828550"/>
            <a:ext cx="2893200" cy="1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스토어 메인, 상세 페이지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- 스토어 </a:t>
            </a:r>
            <a:r>
              <a:rPr lang="ko-KR" sz="1600">
                <a:solidFill>
                  <a:schemeClr val="dk1"/>
                </a:solidFill>
              </a:rPr>
              <a:t>찜하기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- 스토어 결제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- 스토어 후기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- 판매자 문의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1b874204bf5_0_85"/>
          <p:cNvSpPr/>
          <p:nvPr/>
        </p:nvSpPr>
        <p:spPr>
          <a:xfrm>
            <a:off x="887656" y="4538944"/>
            <a:ext cx="19914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메인 페이지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실시간 후기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팔로우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공지사항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고객센터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(메일 및 채팅상담)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1b874204bf5_0_85"/>
          <p:cNvSpPr/>
          <p:nvPr/>
        </p:nvSpPr>
        <p:spPr>
          <a:xfrm>
            <a:off x="4768775" y="4613525"/>
            <a:ext cx="24195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회원가입, 로그인</a:t>
            </a:r>
            <a:b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회원 정보 페이지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프로젝트 조회 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관리자 페이지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1700">
                <a:solidFill>
                  <a:schemeClr val="dk1"/>
                </a:solidFill>
              </a:rPr>
              <a:t>광고서비스 및 </a:t>
            </a:r>
            <a:r>
              <a:rPr b="0" i="0" lang="ko-KR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3" name="Google Shape;243;g1b874204bf5_0_85"/>
          <p:cNvSpPr/>
          <p:nvPr/>
        </p:nvSpPr>
        <p:spPr>
          <a:xfrm>
            <a:off x="8871275" y="4633626"/>
            <a:ext cx="31242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펀딩 메인, 상세 페이지 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펀딩</a:t>
            </a: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검색기능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창작자 문의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펀딩 후기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펀딩 후원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2020-01-03T14:16:53Z</dcterms:created>
  <dc:creator>서 유진</dc:creator>
</cp:coreProperties>
</file>